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0"/>
  </p:notesMasterIdLst>
  <p:handoutMasterIdLst>
    <p:handoutMasterId r:id="rId31"/>
  </p:handoutMasterIdLst>
  <p:sldIdLst>
    <p:sldId id="261" r:id="rId2"/>
    <p:sldId id="305" r:id="rId3"/>
    <p:sldId id="292" r:id="rId4"/>
    <p:sldId id="306" r:id="rId5"/>
    <p:sldId id="295" r:id="rId6"/>
    <p:sldId id="309" r:id="rId7"/>
    <p:sldId id="258" r:id="rId8"/>
    <p:sldId id="257" r:id="rId9"/>
    <p:sldId id="259" r:id="rId10"/>
    <p:sldId id="308" r:id="rId11"/>
    <p:sldId id="310" r:id="rId12"/>
    <p:sldId id="262" r:id="rId13"/>
    <p:sldId id="299" r:id="rId14"/>
    <p:sldId id="263" r:id="rId15"/>
    <p:sldId id="311" r:id="rId16"/>
    <p:sldId id="298" r:id="rId17"/>
    <p:sldId id="300" r:id="rId18"/>
    <p:sldId id="314" r:id="rId19"/>
    <p:sldId id="301" r:id="rId20"/>
    <p:sldId id="312" r:id="rId21"/>
    <p:sldId id="313" r:id="rId22"/>
    <p:sldId id="315" r:id="rId23"/>
    <p:sldId id="320" r:id="rId24"/>
    <p:sldId id="316" r:id="rId25"/>
    <p:sldId id="317" r:id="rId26"/>
    <p:sldId id="318" r:id="rId27"/>
    <p:sldId id="319" r:id="rId28"/>
    <p:sldId id="304" r:id="rId29"/>
  </p:sldIdLst>
  <p:sldSz cx="9144000" cy="6858000" type="screen4x3"/>
  <p:notesSz cx="147701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285362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666253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047146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29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465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B28"/>
    <a:srgbClr val="DE0000"/>
    <a:srgbClr val="569866"/>
    <a:srgbClr val="468F57"/>
    <a:srgbClr val="5E9CB3"/>
    <a:srgbClr val="191919"/>
    <a:srgbClr val="9A00CF"/>
    <a:srgbClr val="0000FF"/>
    <a:srgbClr val="2CCD95"/>
    <a:srgbClr val="FF0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7396" autoAdjust="0"/>
  </p:normalViewPr>
  <p:slideViewPr>
    <p:cSldViewPr snapToGrid="0">
      <p:cViewPr varScale="1">
        <p:scale>
          <a:sx n="103" d="100"/>
          <a:sy n="103" d="100"/>
        </p:scale>
        <p:origin x="724" y="72"/>
      </p:cViewPr>
      <p:guideLst>
        <p:guide orient="horz" pos="3725"/>
        <p:guide pos="29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850" y="-96"/>
      </p:cViewPr>
      <p:guideLst>
        <p:guide orient="horz" pos="2928"/>
        <p:guide pos="465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6399589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8367133" y="1"/>
            <a:ext cx="6399587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1"/>
            <a:ext cx="6399589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8367133" y="8830621"/>
            <a:ext cx="6399587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8D56EAE8-38CB-4EE5-8A34-F5F49B68F2D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79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6399589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8367133" y="1"/>
            <a:ext cx="6399587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06095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477351" y="4416111"/>
            <a:ext cx="11815402" cy="418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1"/>
            <a:ext cx="6399589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8367133" y="8830621"/>
            <a:ext cx="6399587" cy="4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BED2394B-E06C-4DC9-BCC2-551C3DED9AA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543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362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253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146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https://youtu.be/8GK-yFpeavs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C46CFD-ED9E-5D23-BE13-46384B1471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5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2296160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685800"/>
            <a:ext cx="8458200" cy="643466"/>
          </a:xfrm>
        </p:spPr>
        <p:txBody>
          <a:bodyPr lIns="0" bIns="0" anchor="b" anchorCtr="0"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03" y="1517073"/>
            <a:ext cx="8458200" cy="684260"/>
          </a:xfrm>
          <a:ln/>
        </p:spPr>
        <p:txBody>
          <a:bodyPr lIns="0" tIns="0" rIns="0"/>
          <a:lstStyle>
            <a:lvl1pPr marL="0" indent="0">
              <a:buFontTx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pic>
        <p:nvPicPr>
          <p:cNvPr id="10" name="Picture 9" descr="T3Europe-network-art-no-bkg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20290" r="1005" b="29400"/>
          <a:stretch/>
        </p:blipFill>
        <p:spPr>
          <a:xfrm>
            <a:off x="-1" y="2296160"/>
            <a:ext cx="9144001" cy="246888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B57F44-7DA0-A742-BF45-806F02589D12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760913"/>
            <a:ext cx="9144000" cy="16329"/>
          </a:xfrm>
          <a:prstGeom prst="line">
            <a:avLst/>
          </a:prstGeom>
          <a:ln w="508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04C5C4-CAE5-7643-9C69-B1A5B591B0A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268084"/>
            <a:ext cx="9144000" cy="16329"/>
          </a:xfrm>
          <a:prstGeom prst="line">
            <a:avLst/>
          </a:prstGeom>
          <a:ln w="508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2621281-F5AA-0F41-AF73-9B568F3C0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28333" r="6957" b="48691"/>
          <a:stretch/>
        </p:blipFill>
        <p:spPr>
          <a:xfrm>
            <a:off x="392807" y="5541164"/>
            <a:ext cx="3417193" cy="7377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F0EB2E-8B13-214A-B1D5-E95FC7C3778A}"/>
              </a:ext>
            </a:extLst>
          </p:cNvPr>
          <p:cNvSpPr/>
          <p:nvPr userDrawn="1"/>
        </p:nvSpPr>
        <p:spPr>
          <a:xfrm>
            <a:off x="7427133" y="5763508"/>
            <a:ext cx="1521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www.t3nederland.nl</a:t>
            </a:r>
          </a:p>
        </p:txBody>
      </p:sp>
    </p:spTree>
    <p:extLst>
      <p:ext uri="{BB962C8B-B14F-4D97-AF65-F5344CB8AC3E}">
        <p14:creationId xmlns:p14="http://schemas.microsoft.com/office/powerpoint/2010/main" val="1830628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8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6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091110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3929063"/>
          </a:xfrm>
        </p:spPr>
        <p:txBody>
          <a:bodyPr/>
          <a:lstStyle>
            <a:lvl1pPr marL="0" indent="0">
              <a:buNone/>
              <a:defRPr sz="1700"/>
            </a:lvl1pPr>
            <a:lvl2pPr marL="380895" indent="0">
              <a:buNone/>
              <a:defRPr sz="1000"/>
            </a:lvl2pPr>
            <a:lvl3pPr marL="761790" indent="0">
              <a:buNone/>
              <a:defRPr sz="800"/>
            </a:lvl3pPr>
            <a:lvl4pPr marL="1142683" indent="0">
              <a:buNone/>
              <a:defRPr sz="700"/>
            </a:lvl4pPr>
            <a:lvl5pPr marL="1523573" indent="0">
              <a:buNone/>
              <a:defRPr sz="700"/>
            </a:lvl5pPr>
            <a:lvl6pPr marL="1904467" indent="0">
              <a:buNone/>
              <a:defRPr sz="700"/>
            </a:lvl6pPr>
            <a:lvl7pPr marL="2285362" indent="0">
              <a:buNone/>
              <a:defRPr sz="700"/>
            </a:lvl7pPr>
            <a:lvl8pPr marL="2666253" indent="0">
              <a:buNone/>
              <a:defRPr sz="700"/>
            </a:lvl8pPr>
            <a:lvl9pPr marL="3047146" indent="0">
              <a:buNone/>
              <a:defRPr sz="7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1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48200"/>
            <a:ext cx="5486400" cy="566737"/>
          </a:xfrm>
        </p:spPr>
        <p:txBody>
          <a:bodyPr lIns="0" tIns="0" anchor="t" anchorCtr="0"/>
          <a:lstStyle>
            <a:lvl1pPr algn="l"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81000"/>
            <a:ext cx="54864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0895" indent="0">
              <a:buNone/>
              <a:defRPr sz="2300"/>
            </a:lvl2pPr>
            <a:lvl3pPr marL="761790" indent="0">
              <a:buNone/>
              <a:defRPr sz="2000"/>
            </a:lvl3pPr>
            <a:lvl4pPr marL="1142683" indent="0">
              <a:buNone/>
              <a:defRPr sz="1700"/>
            </a:lvl4pPr>
            <a:lvl5pPr marL="1523573" indent="0">
              <a:buNone/>
              <a:defRPr sz="1700"/>
            </a:lvl5pPr>
            <a:lvl6pPr marL="1904467" indent="0">
              <a:buNone/>
              <a:defRPr sz="1700"/>
            </a:lvl6pPr>
            <a:lvl7pPr marL="2285362" indent="0">
              <a:buNone/>
              <a:defRPr sz="1700"/>
            </a:lvl7pPr>
            <a:lvl8pPr marL="2666253" indent="0">
              <a:buNone/>
              <a:defRPr sz="1700"/>
            </a:lvl8pPr>
            <a:lvl9pPr marL="3047146" indent="0">
              <a:buNone/>
              <a:defRPr sz="17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r="12023"/>
          <a:stretch/>
        </p:blipFill>
        <p:spPr>
          <a:xfrm>
            <a:off x="0" y="2286000"/>
            <a:ext cx="9144000" cy="246888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T3Concept_Art_OrigPeople_rev_v3_nobkgnd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0098" r="610" b="29275"/>
          <a:stretch/>
        </p:blipFill>
        <p:spPr>
          <a:xfrm>
            <a:off x="5080" y="2286000"/>
            <a:ext cx="9144000" cy="2472765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685800"/>
            <a:ext cx="8458200" cy="643466"/>
          </a:xfrm>
        </p:spPr>
        <p:txBody>
          <a:bodyPr lIns="0" bIns="0" anchor="b" anchorCtr="0"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03" y="1517073"/>
            <a:ext cx="8458200" cy="684260"/>
          </a:xfrm>
          <a:ln/>
        </p:spPr>
        <p:txBody>
          <a:bodyPr lIns="0" tIns="0" rIns="0"/>
          <a:lstStyle>
            <a:lvl1pPr marL="0" indent="0">
              <a:buFontTx/>
              <a:buNone/>
              <a:defRPr b="1"/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9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one Cool Gray 11 Background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2489200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685800"/>
            <a:ext cx="8458200" cy="643466"/>
          </a:xfrm>
        </p:spPr>
        <p:txBody>
          <a:bodyPr lIns="0" bIns="0" anchor="b" anchorCtr="0"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03" y="1517073"/>
            <a:ext cx="8458200" cy="684260"/>
          </a:xfrm>
          <a:ln/>
        </p:spPr>
        <p:txBody>
          <a:bodyPr lIns="0" tIns="0" rIns="0"/>
          <a:lstStyle>
            <a:lvl1pPr marL="0" indent="0">
              <a:buFontTx/>
              <a:buNone/>
              <a:defRPr b="1"/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pic>
        <p:nvPicPr>
          <p:cNvPr id="8" name="Picture 7" descr="T3Concept_Art_OrigPeople_rev_v3_nobkgnd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20098" r="610" b="29275"/>
          <a:stretch/>
        </p:blipFill>
        <p:spPr>
          <a:xfrm>
            <a:off x="5080" y="2286000"/>
            <a:ext cx="9144000" cy="24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0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0" name="Picture 9" descr="T3Europe-network-art-no-bkg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10134" r="13280" b="10379"/>
          <a:stretch/>
        </p:blipFill>
        <p:spPr>
          <a:xfrm>
            <a:off x="0" y="0"/>
            <a:ext cx="9174480" cy="52019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01600" y="5181600"/>
            <a:ext cx="9408160" cy="101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1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slides_solid_green-0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1659"/>
          <a:stretch/>
        </p:blipFill>
        <p:spPr>
          <a:xfrm>
            <a:off x="0" y="1"/>
            <a:ext cx="9144000" cy="521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r="37779"/>
          <a:stretch/>
        </p:blipFill>
        <p:spPr>
          <a:xfrm>
            <a:off x="0" y="0"/>
            <a:ext cx="9144000" cy="521208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T3Concept_Art_OrigPeople_rev_v3_nobkgnd.eps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10243" r="13445" b="10294"/>
          <a:stretch/>
        </p:blipFill>
        <p:spPr>
          <a:xfrm>
            <a:off x="0" y="0"/>
            <a:ext cx="9144000" cy="5201920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8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tone Cool Gray 11 Background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01920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0" name="Picture 9" descr="T3Concept_Art_OrigPeople_rev_v3_nobkgnd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10243" r="13445" b="10294"/>
          <a:stretch/>
        </p:blipFill>
        <p:spPr>
          <a:xfrm>
            <a:off x="0" y="0"/>
            <a:ext cx="914400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9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943110"/>
            <a:ext cx="8458200" cy="1470025"/>
          </a:xfrm>
        </p:spPr>
        <p:txBody>
          <a:bodyPr lIns="0" tIns="0" bIns="0" anchor="t" anchorCtr="0"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3698879"/>
            <a:ext cx="8458200" cy="1485900"/>
          </a:xfrm>
          <a:ln/>
        </p:spPr>
        <p:txBody>
          <a:bodyPr lIns="0" tIns="0" bIns="0" anchor="t" anchorCtr="0"/>
          <a:lstStyle>
            <a:lvl1pPr marL="0" indent="0">
              <a:buFontTx/>
              <a:buNone/>
              <a:defRPr b="1"/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4" y="307523"/>
            <a:ext cx="8515926" cy="814388"/>
          </a:xfrm>
        </p:spPr>
        <p:txBody>
          <a:bodyPr lIns="0" t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381" y="1539394"/>
            <a:ext cx="8467725" cy="3824769"/>
          </a:xfrm>
        </p:spPr>
        <p:txBody>
          <a:bodyPr/>
          <a:lstStyle>
            <a:lvl1pPr>
              <a:spcBef>
                <a:spcPts val="667"/>
              </a:spcBef>
              <a:buClr>
                <a:srgbClr val="DE0000"/>
              </a:buClr>
              <a:defRPr/>
            </a:lvl1pPr>
            <a:lvl2pPr marL="478763" indent="-194416">
              <a:buFont typeface="Courier New" panose="02070309020205020404" pitchFamily="49" charset="0"/>
              <a:buChar char="o"/>
              <a:defRPr/>
            </a:lvl2pPr>
            <a:lvl3pPr marL="711530" indent="-137548">
              <a:buClr>
                <a:srgbClr val="DE0000"/>
              </a:buClr>
              <a:buFont typeface="Wingdings" pitchFamily="2" charset="2"/>
              <a:buChar char="§"/>
              <a:defRPr sz="1500"/>
            </a:lvl3pPr>
            <a:lvl4pPr marL="806752" indent="0">
              <a:buNone/>
              <a:defRPr sz="1500"/>
            </a:lvl4pPr>
            <a:lvl5pPr marL="1096383" indent="0"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A223D-717B-8846-B87E-2F9FAE0225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28333" r="6957" b="48691"/>
          <a:stretch/>
        </p:blipFill>
        <p:spPr>
          <a:xfrm>
            <a:off x="147887" y="6047350"/>
            <a:ext cx="3417193" cy="737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720170-6641-564B-958A-0CF64F93801D}"/>
              </a:ext>
            </a:extLst>
          </p:cNvPr>
          <p:cNvSpPr/>
          <p:nvPr userDrawn="1"/>
        </p:nvSpPr>
        <p:spPr>
          <a:xfrm>
            <a:off x="7467953" y="6269694"/>
            <a:ext cx="1521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www.t3nederland.nl</a:t>
            </a:r>
          </a:p>
        </p:txBody>
      </p:sp>
    </p:spTree>
    <p:extLst>
      <p:ext uri="{BB962C8B-B14F-4D97-AF65-F5344CB8AC3E}">
        <p14:creationId xmlns:p14="http://schemas.microsoft.com/office/powerpoint/2010/main" val="70693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531939"/>
            <a:ext cx="4157662" cy="3450944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8" y="1531939"/>
            <a:ext cx="4157663" cy="3450944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274" y="609600"/>
            <a:ext cx="8515926" cy="814388"/>
          </a:xfrm>
        </p:spPr>
        <p:txBody>
          <a:bodyPr lIns="0" tIns="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" y="6511636"/>
            <a:ext cx="8751455" cy="34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0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>
              <a:defRPr/>
            </a:pPr>
            <a:fld id="{B6C70261-DCF8-4A97-9502-E8EEF2364CDE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726" y="1064213"/>
            <a:ext cx="8400473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70100"/>
            <a:ext cx="8493132" cy="30714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4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25" r:id="rId2"/>
    <p:sldLayoutId id="2147483749" r:id="rId3"/>
    <p:sldLayoutId id="2147483752" r:id="rId4"/>
    <p:sldLayoutId id="2147483748" r:id="rId5"/>
    <p:sldLayoutId id="2147483750" r:id="rId6"/>
    <p:sldLayoutId id="2147483727" r:id="rId7"/>
    <p:sldLayoutId id="2147483728" r:id="rId8"/>
    <p:sldLayoutId id="2147483729" r:id="rId9"/>
    <p:sldLayoutId id="2147483731" r:id="rId10"/>
    <p:sldLayoutId id="2147483732" r:id="rId11"/>
    <p:sldLayoutId id="2147483733" r:id="rId12"/>
    <p:sldLayoutId id="2147483734" r:id="rId13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8089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6pPr>
      <a:lvl7pPr marL="76179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7pPr>
      <a:lvl8pPr marL="11426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8pPr>
      <a:lvl9pPr marL="15235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9pPr>
    </p:titleStyle>
    <p:bodyStyle>
      <a:lvl1pPr marL="189124" indent="-189124" algn="l" rtl="0" eaLnBrk="1" fontAlgn="base" hangingPunct="1">
        <a:spcBef>
          <a:spcPts val="667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78763" indent="-194416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711530" indent="-137548" algn="l" rtl="0" eaLnBrk="1" fontAlgn="base" hangingPunct="1">
        <a:spcBef>
          <a:spcPct val="1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001168" indent="-194416" algn="l" rtl="0" eaLnBrk="1" fontAlgn="base" hangingPunct="1">
        <a:spcBef>
          <a:spcPct val="5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240546" indent="-144163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621441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002336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383230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2764124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5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8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7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67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2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5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46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hyperlink" Target="../../../../../../Mijn%20Drive/Cathy%20Prive/TINspire/Vuilnisproject/TI_FINAL_long_NL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Droogte</a:t>
            </a:r>
            <a:r>
              <a:rPr lang="en-US" dirty="0"/>
              <a:t> in </a:t>
            </a:r>
            <a:r>
              <a:rPr lang="en-US" dirty="0" err="1"/>
              <a:t>Spanje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35203" y="1517073"/>
            <a:ext cx="8458200" cy="684260"/>
          </a:xfrm>
        </p:spPr>
        <p:txBody>
          <a:bodyPr/>
          <a:lstStyle/>
          <a:p>
            <a:r>
              <a:rPr lang="en-US" b="0" i="1" dirty="0"/>
              <a:t>Cathy Baars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42900" y="4947784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Woudschotenconferentie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D64C966-466E-E618-35F0-0FC0DCA25D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35203" y="1825450"/>
            <a:ext cx="7696760" cy="29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09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6E5CD-C6F5-9AE6-406F-8D9855DF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932579"/>
            <a:ext cx="2609676" cy="230393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kern="1200" dirty="0" err="1">
                <a:solidFill>
                  <a:srgbClr val="FF0000"/>
                </a:solidFill>
              </a:rPr>
              <a:t>Beoordeling</a:t>
            </a:r>
            <a:endParaRPr lang="en-US" sz="3000" kern="1200" dirty="0">
              <a:solidFill>
                <a:srgbClr val="FF0000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EBA50B8-6C49-12E5-40E5-6BD187BD7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1238" y="950454"/>
            <a:ext cx="5021314" cy="195831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A733A1B-6257-CBE5-B5CB-1FC3F47714D9}"/>
              </a:ext>
            </a:extLst>
          </p:cNvPr>
          <p:cNvSpPr txBox="1"/>
          <p:nvPr/>
        </p:nvSpPr>
        <p:spPr>
          <a:xfrm>
            <a:off x="3827099" y="3235805"/>
            <a:ext cx="497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Beoordeling:</a:t>
            </a:r>
          </a:p>
          <a:p>
            <a:r>
              <a:rPr lang="nl-NL" dirty="0"/>
              <a:t>Pitch: 3x mijn oordeel + 1x oordeel klas</a:t>
            </a:r>
          </a:p>
          <a:p>
            <a:r>
              <a:rPr lang="nl-NL" dirty="0"/>
              <a:t>Eindproduct: 3x mijn oordeel + 1x oordeel klas</a:t>
            </a:r>
          </a:p>
          <a:p>
            <a:endParaRPr lang="nl-NL" dirty="0"/>
          </a:p>
          <a:p>
            <a:r>
              <a:rPr lang="nl-NL" dirty="0"/>
              <a:t>Eindcijfer: 1x Pitch + 2 x Eindproduct</a:t>
            </a:r>
          </a:p>
        </p:txBody>
      </p:sp>
    </p:spTree>
    <p:extLst>
      <p:ext uri="{BB962C8B-B14F-4D97-AF65-F5344CB8AC3E}">
        <p14:creationId xmlns:p14="http://schemas.microsoft.com/office/powerpoint/2010/main" val="183079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D515C-A142-478E-DC01-74947C0D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ontstonden de onderwerpen: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0D53DB-9A5E-0774-4DCC-1FD4B181C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Doorlezen van artikelen die verzameld waren door mediatheek</a:t>
            </a:r>
          </a:p>
          <a:p>
            <a:r>
              <a:rPr lang="nl-NL" dirty="0"/>
              <a:t>In elke groep 4 artikelen gelezen </a:t>
            </a:r>
            <a:r>
              <a:rPr lang="nl-NL" dirty="0">
                <a:sym typeface="Wingdings" panose="05000000000000000000" pitchFamily="2" charset="2"/>
              </a:rPr>
              <a:t> aan elkaar gepresenteerd</a:t>
            </a:r>
            <a:endParaRPr lang="nl-NL" dirty="0"/>
          </a:p>
          <a:p>
            <a:r>
              <a:rPr lang="nl-NL" dirty="0"/>
              <a:t>Per groepje gebrainstormd over de belangrijkste problemen</a:t>
            </a:r>
          </a:p>
          <a:p>
            <a:r>
              <a:rPr lang="nl-NL" dirty="0"/>
              <a:t>In de klas geïnventariseerd welke problemen er zijn</a:t>
            </a:r>
          </a:p>
          <a:p>
            <a:r>
              <a:rPr lang="nl-NL" dirty="0"/>
              <a:t>Geprioriteerd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Afbeelding 4" descr="Afbeelding met Schaalmodel, overdekt, Bouwspeelset, engineering&#10;&#10;Automatisch gegenereerde beschrijving">
            <a:extLst>
              <a:ext uri="{FF2B5EF4-FFF2-40B4-BE49-F238E27FC236}">
                <a16:creationId xmlns:a16="http://schemas.microsoft.com/office/drawing/2014/main" id="{A6A7F4D2-A9B0-9C9C-4E27-43C2D297D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4" y="3535301"/>
            <a:ext cx="4429896" cy="33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4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EBA50B8-6C49-12E5-40E5-6BD187BD7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4495" y="2018203"/>
            <a:ext cx="9020043" cy="35178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B6E5CD-C6F5-9AE6-406F-8D9855DF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13" y="1412127"/>
            <a:ext cx="2776935" cy="1212152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nl-NL" sz="2400" kern="1200" dirty="0">
                <a:solidFill>
                  <a:srgbClr val="FF0000"/>
                </a:solidFill>
              </a:rPr>
              <a:t>Droogte in Spanje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733A1B-6257-CBE5-B5CB-1FC3F47714D9}"/>
              </a:ext>
            </a:extLst>
          </p:cNvPr>
          <p:cNvSpPr txBox="1"/>
          <p:nvPr/>
        </p:nvSpPr>
        <p:spPr>
          <a:xfrm>
            <a:off x="566612" y="2701588"/>
            <a:ext cx="6103546" cy="296202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nl-NL" sz="1500" dirty="0"/>
              <a:t>Groepsindeling: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500" dirty="0"/>
              <a:t>Op basis van eigenschappen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500" dirty="0"/>
              <a:t>Anoniem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500" dirty="0"/>
              <a:t>Groepjes van 4 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500" dirty="0"/>
              <a:t>Iedereen doet mee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nl-NL" sz="150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500" dirty="0"/>
              <a:t>Elk groepje heeft een scrummaster</a:t>
            </a:r>
            <a:r>
              <a:rPr lang="nl-NL" sz="1500" dirty="0">
                <a:sym typeface="Wingdings" panose="05000000000000000000" pitchFamily="2" charset="2"/>
              </a:rPr>
              <a:t> eigenaar ingenieursbureau</a:t>
            </a:r>
            <a:endParaRPr lang="nl-NL" sz="1500" dirty="0"/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nl-NL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3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0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Uitvoering:</a:t>
            </a:r>
            <a:br>
              <a:rPr lang="nl-NL" dirty="0"/>
            </a:br>
            <a:r>
              <a:rPr lang="nl-NL" dirty="0" err="1"/>
              <a:t>Groepsamenstelling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kwaliteitenkaart</a:t>
            </a:r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140703"/>
              </p:ext>
            </p:extLst>
          </p:nvPr>
        </p:nvGraphicFramePr>
        <p:xfrm>
          <a:off x="321808" y="1366881"/>
          <a:ext cx="8467725" cy="308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225">
                  <a:extLst>
                    <a:ext uri="{9D8B030D-6E8A-4147-A177-3AD203B41FA5}">
                      <a16:colId xmlns:a16="http://schemas.microsoft.com/office/drawing/2014/main" val="1254142422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3263055507"/>
                    </a:ext>
                  </a:extLst>
                </a:gridCol>
                <a:gridCol w="3416300">
                  <a:extLst>
                    <a:ext uri="{9D8B030D-6E8A-4147-A177-3AD203B41FA5}">
                      <a16:colId xmlns:a16="http://schemas.microsoft.com/office/drawing/2014/main" val="962605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dirty="0"/>
                        <a:t>Eigenschappen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Vaardigheden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Interactie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487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Creatief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constructies bouwen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de moed erin houden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1952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Ambitieus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problemen oplossen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mensen activeren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688523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Zelfstandig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programmeren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de leiding nemen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14367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Betrouwbaar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het knutselen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anderen helpen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23569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Verantwoordelijk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plannen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74326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Positief ingesteld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Goed in techniek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4583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Een doorzetter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260740302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0298DDA6-CBC0-DFE7-88AB-25E7FE847E4F}"/>
              </a:ext>
            </a:extLst>
          </p:cNvPr>
          <p:cNvSpPr txBox="1"/>
          <p:nvPr/>
        </p:nvSpPr>
        <p:spPr>
          <a:xfrm>
            <a:off x="895864" y="4837420"/>
            <a:ext cx="6153665" cy="130388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nl-NL" sz="1400" dirty="0"/>
              <a:t>Vooraf scrummasters gevraagd </a:t>
            </a:r>
            <a:r>
              <a:rPr lang="nl-NL" sz="1400" dirty="0">
                <a:sym typeface="Wingdings" panose="05000000000000000000" pitchFamily="2" charset="2"/>
              </a:rPr>
              <a:t> spontaan aanbod</a:t>
            </a: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ym typeface="Wingdings" panose="05000000000000000000" pitchFamily="2" charset="2"/>
              </a:rPr>
              <a:t>Scrummaster is eigenaar ingenieursbureau</a:t>
            </a: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ym typeface="Wingdings" panose="05000000000000000000" pitchFamily="2" charset="2"/>
              </a:rPr>
              <a:t>Eigenaar kiest onderwerp/[probleem</a:t>
            </a: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ym typeface="Wingdings" panose="05000000000000000000" pitchFamily="2" charset="2"/>
              </a:rPr>
              <a:t>Eigenaar kiest anoniem op basis van kwaliteiten zijn werknemers</a:t>
            </a:r>
          </a:p>
          <a:p>
            <a:pPr marL="285750" indent="-2857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ym typeface="Wingdings" panose="05000000000000000000" pitchFamily="2" charset="2"/>
              </a:rPr>
              <a:t>Elk ingenieursbureau kiest een toepasselijke naam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4313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6E5CD-C6F5-9AE6-406F-8D9855DF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4035" y="4029821"/>
            <a:ext cx="3112936" cy="1350124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sz="3000" kern="1200" dirty="0" err="1">
                <a:solidFill>
                  <a:schemeClr val="tx1"/>
                </a:solidFill>
              </a:rPr>
              <a:t>Droogte</a:t>
            </a:r>
            <a:r>
              <a:rPr lang="en-US" sz="3000" kern="1200" dirty="0">
                <a:solidFill>
                  <a:schemeClr val="tx1"/>
                </a:solidFill>
              </a:rPr>
              <a:t> in </a:t>
            </a:r>
            <a:r>
              <a:rPr lang="en-US" sz="3000" kern="1200" dirty="0" err="1">
                <a:solidFill>
                  <a:schemeClr val="tx1"/>
                </a:solidFill>
              </a:rPr>
              <a:t>Spanje</a:t>
            </a:r>
            <a:endParaRPr lang="en-US" sz="3000" kern="1200" dirty="0">
              <a:solidFill>
                <a:schemeClr val="tx1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EBA50B8-6C49-12E5-40E5-6BD187BD7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33" y="1200150"/>
            <a:ext cx="6644856" cy="259149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A733A1B-6257-CBE5-B5CB-1FC3F47714D9}"/>
              </a:ext>
            </a:extLst>
          </p:cNvPr>
          <p:cNvSpPr txBox="1"/>
          <p:nvPr/>
        </p:nvSpPr>
        <p:spPr>
          <a:xfrm>
            <a:off x="3274541" y="4029821"/>
            <a:ext cx="5336721" cy="221034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nl-NL" sz="2600" dirty="0"/>
              <a:t>Vandaag:</a:t>
            </a:r>
          </a:p>
          <a:p>
            <a:pPr indent="-171450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2600" dirty="0"/>
              <a:t>Introductie project</a:t>
            </a:r>
          </a:p>
          <a:p>
            <a:pPr indent="-171450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2600" dirty="0"/>
              <a:t>Inlezen in problematiek</a:t>
            </a:r>
          </a:p>
          <a:p>
            <a:pPr indent="-171450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2600" dirty="0"/>
              <a:t>Vaardigheden benoemen</a:t>
            </a:r>
          </a:p>
          <a:p>
            <a:pPr indent="-171450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2600" dirty="0"/>
              <a:t>Groepen maken</a:t>
            </a:r>
          </a:p>
          <a:p>
            <a:pPr indent="-171450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2600" dirty="0"/>
              <a:t>Afspraken maken voor taakverdeling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nl-NL" sz="2600" dirty="0"/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nl-NL" sz="2600" b="1" dirty="0">
                <a:solidFill>
                  <a:srgbClr val="C00000"/>
                </a:solidFill>
              </a:rPr>
              <a:t>Dinsdag 19 September oplevering pitch!!!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nl-NL" sz="825" dirty="0"/>
          </a:p>
        </p:txBody>
      </p:sp>
    </p:spTree>
    <p:extLst>
      <p:ext uri="{BB962C8B-B14F-4D97-AF65-F5344CB8AC3E}">
        <p14:creationId xmlns:p14="http://schemas.microsoft.com/office/powerpoint/2010/main" val="291371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484F4-3E81-F359-A024-44925D24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Gekozen onderwerpen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2D15FE-6C64-2315-6EE6-7EC888B2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Sol y </a:t>
            </a:r>
            <a:r>
              <a:rPr lang="nl-NL" dirty="0" err="1"/>
              <a:t>viento</a:t>
            </a:r>
            <a:r>
              <a:rPr lang="nl-NL" dirty="0"/>
              <a:t> </a:t>
            </a:r>
            <a:r>
              <a:rPr lang="nl-NL" dirty="0">
                <a:sym typeface="Wingdings" panose="05000000000000000000" pitchFamily="2" charset="2"/>
              </a:rPr>
              <a:t> energieopwekking met wind</a:t>
            </a:r>
            <a:endParaRPr lang="nl-NL" dirty="0"/>
          </a:p>
          <a:p>
            <a:r>
              <a:rPr lang="nl-NL" dirty="0"/>
              <a:t>Easy Pipe </a:t>
            </a:r>
            <a:r>
              <a:rPr lang="nl-NL" dirty="0">
                <a:sym typeface="Wingdings" panose="05000000000000000000" pitchFamily="2" charset="2"/>
              </a:rPr>
              <a:t> duurzaam transport van water</a:t>
            </a:r>
          </a:p>
          <a:p>
            <a:r>
              <a:rPr lang="nl-NL" dirty="0" err="1">
                <a:sym typeface="Wingdings" panose="05000000000000000000" pitchFamily="2" charset="2"/>
              </a:rPr>
              <a:t>Ahorra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Energía</a:t>
            </a:r>
            <a:r>
              <a:rPr lang="nl-NL" dirty="0">
                <a:sym typeface="Wingdings" panose="05000000000000000000" pitchFamily="2" charset="2"/>
              </a:rPr>
              <a:t>  Opslag energie</a:t>
            </a:r>
          </a:p>
          <a:p>
            <a:r>
              <a:rPr lang="nl-NL" dirty="0">
                <a:sym typeface="Wingdings" panose="05000000000000000000" pitchFamily="2" charset="2"/>
              </a:rPr>
              <a:t>La vía de </a:t>
            </a:r>
            <a:r>
              <a:rPr lang="nl-NL" dirty="0" err="1">
                <a:sym typeface="Wingdings" panose="05000000000000000000" pitchFamily="2" charset="2"/>
              </a:rPr>
              <a:t>fluvial</a:t>
            </a:r>
            <a:r>
              <a:rPr lang="nl-NL" dirty="0">
                <a:sym typeface="Wingdings" panose="05000000000000000000" pitchFamily="2" charset="2"/>
              </a:rPr>
              <a:t> BV  irrigatie</a:t>
            </a:r>
          </a:p>
          <a:p>
            <a:r>
              <a:rPr lang="nl-NL" dirty="0">
                <a:sym typeface="Wingdings" panose="05000000000000000000" pitchFamily="2" charset="2"/>
              </a:rPr>
              <a:t>De </a:t>
            </a:r>
            <a:r>
              <a:rPr lang="nl-NL" dirty="0" err="1">
                <a:sym typeface="Wingdings" panose="05000000000000000000" pitchFamily="2" charset="2"/>
              </a:rPr>
              <a:t>Salada</a:t>
            </a:r>
            <a:r>
              <a:rPr lang="nl-NL" dirty="0">
                <a:sym typeface="Wingdings" panose="05000000000000000000" pitchFamily="2" charset="2"/>
              </a:rPr>
              <a:t> a </a:t>
            </a:r>
            <a:r>
              <a:rPr lang="nl-NL" dirty="0" err="1">
                <a:sym typeface="Wingdings" panose="05000000000000000000" pitchFamily="2" charset="2"/>
              </a:rPr>
              <a:t>dulce</a:t>
            </a:r>
            <a:r>
              <a:rPr lang="nl-NL" dirty="0">
                <a:sym typeface="Wingdings" panose="05000000000000000000" pitchFamily="2" charset="2"/>
              </a:rPr>
              <a:t>  zoutwater zoet maken</a:t>
            </a:r>
          </a:p>
          <a:p>
            <a:r>
              <a:rPr lang="nl-NL" dirty="0" err="1">
                <a:sym typeface="Wingdings" panose="05000000000000000000" pitchFamily="2" charset="2"/>
              </a:rPr>
              <a:t>Frio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Casa</a:t>
            </a:r>
            <a:r>
              <a:rPr lang="nl-NL" dirty="0">
                <a:sym typeface="Wingdings" panose="05000000000000000000" pitchFamily="2" charset="2"/>
              </a:rPr>
              <a:t>  koeling van woonruimte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/>
              <a:t>Elke ingenieursbureau kiest zijn eigen bedrijfsnaam dat past bij het onderwerp</a:t>
            </a:r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6842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32656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Beoordeling fase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Pitch fase 1:</a:t>
            </a:r>
          </a:p>
          <a:p>
            <a:pPr lvl="1"/>
            <a:r>
              <a:rPr lang="nl-NL" sz="1800" dirty="0"/>
              <a:t>Probleemdefinitie</a:t>
            </a:r>
          </a:p>
          <a:p>
            <a:pPr lvl="1"/>
            <a:r>
              <a:rPr lang="nl-NL" sz="1800" dirty="0"/>
              <a:t>Programma van eisen</a:t>
            </a:r>
          </a:p>
          <a:p>
            <a:pPr lvl="1"/>
            <a:r>
              <a:rPr lang="nl-NL" sz="1800" dirty="0"/>
              <a:t>Ontwerpschetsen</a:t>
            </a:r>
          </a:p>
          <a:p>
            <a:pPr marL="284347" lvl="1" indent="0">
              <a:buNone/>
            </a:pPr>
            <a:endParaRPr lang="nl-NL" sz="1800" dirty="0"/>
          </a:p>
          <a:p>
            <a:pPr marL="337608" indent="-342900"/>
            <a:r>
              <a:rPr lang="nl-NL" sz="2000" dirty="0"/>
              <a:t>Elk ingenieursbureau </a:t>
            </a:r>
            <a:r>
              <a:rPr lang="nl-NL" sz="2000" dirty="0">
                <a:sym typeface="Wingdings" panose="05000000000000000000" pitchFamily="2" charset="2"/>
              </a:rPr>
              <a:t> </a:t>
            </a:r>
            <a:r>
              <a:rPr lang="nl-NL" sz="2000" dirty="0"/>
              <a:t>investeringsmaatschappij</a:t>
            </a:r>
          </a:p>
          <a:p>
            <a:pPr marL="337608" indent="-342900"/>
            <a:r>
              <a:rPr lang="nl-NL" sz="2000" dirty="0"/>
              <a:t>Ieder had €10.000</a:t>
            </a:r>
          </a:p>
          <a:p>
            <a:pPr marL="337608" indent="-342900"/>
            <a:r>
              <a:rPr lang="nl-NL" sz="2000" dirty="0"/>
              <a:t>Verdeel dat over de voorstellen</a:t>
            </a:r>
          </a:p>
          <a:p>
            <a:pPr marL="337608" indent="-342900"/>
            <a:endParaRPr lang="nl-NL" sz="2000" dirty="0"/>
          </a:p>
          <a:p>
            <a:pPr marL="0" indent="-5292">
              <a:buNone/>
            </a:pPr>
            <a:endParaRPr lang="nl-NL" sz="2000" dirty="0"/>
          </a:p>
          <a:p>
            <a:pPr marL="0" indent="-5292">
              <a:buNone/>
            </a:pPr>
            <a:endParaRPr lang="nl-NL" sz="2000" dirty="0"/>
          </a:p>
          <a:p>
            <a:pPr lvl="1"/>
            <a:endParaRPr lang="nl-NL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AE9372-8B28-9D1B-191E-010205576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23444" y="1141468"/>
            <a:ext cx="1727791" cy="230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62DA65-6D9D-24D6-AA58-E88F835A6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15754" r="14562"/>
          <a:stretch/>
        </p:blipFill>
        <p:spPr bwMode="auto">
          <a:xfrm>
            <a:off x="4572000" y="3700777"/>
            <a:ext cx="3880021" cy="252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0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32657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Uitvoering: Gebruikte materialen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Zonnecellen</a:t>
            </a:r>
          </a:p>
          <a:p>
            <a:r>
              <a:rPr lang="nl-NL" sz="2000" dirty="0"/>
              <a:t>Ti-Nspire met python</a:t>
            </a:r>
          </a:p>
          <a:p>
            <a:r>
              <a:rPr lang="nl-NL" sz="2000" dirty="0"/>
              <a:t>Innovator hub</a:t>
            </a:r>
          </a:p>
          <a:p>
            <a:r>
              <a:rPr lang="nl-NL" sz="2000" dirty="0"/>
              <a:t>Sensoren</a:t>
            </a:r>
          </a:p>
          <a:p>
            <a:r>
              <a:rPr lang="nl-NL" sz="2000" dirty="0"/>
              <a:t>kleine motoren en pompen</a:t>
            </a:r>
          </a:p>
          <a:p>
            <a:r>
              <a:rPr lang="nl-NL" sz="2000" dirty="0"/>
              <a:t>Batterij packs. </a:t>
            </a:r>
          </a:p>
          <a:p>
            <a:r>
              <a:rPr lang="nl-NL" sz="2000" dirty="0"/>
              <a:t>K’nex</a:t>
            </a:r>
          </a:p>
          <a:p>
            <a:r>
              <a:rPr lang="nl-NL" sz="2000" dirty="0"/>
              <a:t>Hout (zelf)</a:t>
            </a:r>
          </a:p>
          <a:p>
            <a:r>
              <a:rPr lang="nl-NL" sz="2000" dirty="0"/>
              <a:t>Plakband, saté prikkers etc.</a:t>
            </a:r>
          </a:p>
          <a:p>
            <a:r>
              <a:rPr lang="nl-NL" sz="2000" dirty="0"/>
              <a:t>Technisch lego</a:t>
            </a:r>
          </a:p>
          <a:p>
            <a:r>
              <a:rPr lang="nl-NL" sz="2000" dirty="0"/>
              <a:t>Bakjes</a:t>
            </a:r>
          </a:p>
          <a:p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E1AA8C-BEEC-F596-B01F-66DF7C1F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17" y="1800446"/>
            <a:ext cx="5265683" cy="39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83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206F7-3DD5-19D4-CCC8-30A8E95D7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Beoordeling fase 2: oplevering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4D516C-494A-AB62-C879-0A9047E2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81" y="1539394"/>
            <a:ext cx="4238619" cy="3824769"/>
          </a:xfrm>
        </p:spPr>
        <p:txBody>
          <a:bodyPr/>
          <a:lstStyle/>
          <a:p>
            <a:r>
              <a:rPr lang="nl-NL" dirty="0"/>
              <a:t>Rubric (vooraf gedeeld met de klas)</a:t>
            </a:r>
          </a:p>
          <a:p>
            <a:r>
              <a:rPr lang="nl-NL" dirty="0"/>
              <a:t>Leerlingen beoordelen elkaar</a:t>
            </a:r>
          </a:p>
          <a:p>
            <a:r>
              <a:rPr lang="nl-NL" dirty="0"/>
              <a:t>Ik beoordeel</a:t>
            </a:r>
          </a:p>
          <a:p>
            <a:r>
              <a:rPr lang="nl-NL" dirty="0"/>
              <a:t>Mijn oordeel telt het zwaarst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2AED5D-F8F4-757A-CF17-18947397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086" y="1121911"/>
            <a:ext cx="2025754" cy="49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62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32657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E825DD-865A-F594-0668-89D45018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1911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D463F88-A398-1B70-CF2F-42F4A066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14" y="1121911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9103432B-F83B-F1D2-0FAC-1B73AECB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63" y="1851179"/>
            <a:ext cx="3407207" cy="24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 descr="Afbeelding met overdekt, kunst, muur, tekening&#10;&#10;Automatisch gegenereerde beschrijving">
            <a:extLst>
              <a:ext uri="{FF2B5EF4-FFF2-40B4-BE49-F238E27FC236}">
                <a16:creationId xmlns:a16="http://schemas.microsoft.com/office/drawing/2014/main" id="{917643ED-4E5A-3849-26C1-D967697316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69" y="1520171"/>
            <a:ext cx="4377070" cy="2918047"/>
          </a:xfrm>
          <a:prstGeom prst="rect">
            <a:avLst/>
          </a:prstGeom>
        </p:spPr>
      </p:pic>
      <p:pic>
        <p:nvPicPr>
          <p:cNvPr id="15" name="Afbeelding 14" descr="Afbeelding met persoon, overdekt, muur, kleding&#10;&#10;Automatisch gegenereerde beschrijving">
            <a:extLst>
              <a:ext uri="{FF2B5EF4-FFF2-40B4-BE49-F238E27FC236}">
                <a16:creationId xmlns:a16="http://schemas.microsoft.com/office/drawing/2014/main" id="{A46294CD-6102-99D9-494A-4A9BD194F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7092" y="1891977"/>
            <a:ext cx="3621096" cy="2414064"/>
          </a:xfrm>
          <a:prstGeom prst="rect">
            <a:avLst/>
          </a:prstGeom>
        </p:spPr>
      </p:pic>
      <p:pic>
        <p:nvPicPr>
          <p:cNvPr id="17" name="Afbeelding 16" descr="Afbeelding met tekst, overdekt, computer, kleding&#10;&#10;Automatisch gegenereerde beschrijving">
            <a:extLst>
              <a:ext uri="{FF2B5EF4-FFF2-40B4-BE49-F238E27FC236}">
                <a16:creationId xmlns:a16="http://schemas.microsoft.com/office/drawing/2014/main" id="{6B72818A-E8D4-1012-97B2-3AE19A03F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313">
            <a:off x="949441" y="1015409"/>
            <a:ext cx="6436242" cy="4827181"/>
          </a:xfrm>
          <a:prstGeom prst="rect">
            <a:avLst/>
          </a:prstGeom>
        </p:spPr>
      </p:pic>
      <p:pic>
        <p:nvPicPr>
          <p:cNvPr id="19" name="Afbeelding 18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BA4C36E4-988E-B839-4E14-5591956863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5549" y="1626706"/>
            <a:ext cx="4650374" cy="3487781"/>
          </a:xfrm>
          <a:prstGeom prst="rect">
            <a:avLst/>
          </a:prstGeom>
        </p:spPr>
      </p:pic>
      <p:pic>
        <p:nvPicPr>
          <p:cNvPr id="10" name="Afbeelding 9" descr="Afbeelding met kleding, persoon, Menselijk gezicht, muur&#10;&#10;Automatisch gegenereerde beschrijving">
            <a:extLst>
              <a:ext uri="{FF2B5EF4-FFF2-40B4-BE49-F238E27FC236}">
                <a16:creationId xmlns:a16="http://schemas.microsoft.com/office/drawing/2014/main" id="{E0526CA8-BAD4-0750-DC20-648B8930C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359" y="2010175"/>
            <a:ext cx="4767187" cy="26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2AA81-F58F-7324-649D-675265B1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7288CC-D680-0696-104B-91F794960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Docent natuurkunde bij het Martinuscollege in Grootebroek</a:t>
            </a:r>
          </a:p>
          <a:p>
            <a:r>
              <a:rPr lang="nl-NL" dirty="0"/>
              <a:t>Docent natuurkunde en informatica bij U-Talent Utrecht</a:t>
            </a:r>
          </a:p>
          <a:p>
            <a:r>
              <a:rPr lang="nl-NL" dirty="0"/>
              <a:t>T3-instructeur bij Texas </a:t>
            </a:r>
            <a:r>
              <a:rPr lang="nl-NL" dirty="0" err="1"/>
              <a:t>Instruments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264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C251B-823A-9635-9DA0-5D87C122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2CB801-BE2A-0850-C293-9AA4AF9B0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81" y="1539394"/>
            <a:ext cx="8467725" cy="1983527"/>
          </a:xfrm>
        </p:spPr>
        <p:txBody>
          <a:bodyPr/>
          <a:lstStyle/>
          <a:p>
            <a:r>
              <a:rPr lang="nl-NL" dirty="0"/>
              <a:t>Leuk project</a:t>
            </a:r>
          </a:p>
          <a:p>
            <a:r>
              <a:rPr lang="nl-NL" dirty="0"/>
              <a:t>Leerlingen hebben hard gewerkt</a:t>
            </a:r>
          </a:p>
          <a:p>
            <a:r>
              <a:rPr lang="nl-NL" dirty="0"/>
              <a:t>Leuke sfeer in de klas</a:t>
            </a:r>
          </a:p>
          <a:p>
            <a:r>
              <a:rPr lang="nl-NL" dirty="0"/>
              <a:t>Beter in H4 dan in H5</a:t>
            </a:r>
          </a:p>
          <a:p>
            <a:r>
              <a:rPr lang="nl-NL" dirty="0"/>
              <a:t>Zwaar autistische leerling had het heel erg zwaar</a:t>
            </a:r>
          </a:p>
          <a:p>
            <a:endParaRPr lang="nl-NL" dirty="0"/>
          </a:p>
        </p:txBody>
      </p:sp>
      <p:pic>
        <p:nvPicPr>
          <p:cNvPr id="5" name="Afbeelding 4" descr="Afbeelding met kleding, persoon, vrouw, overdekt&#10;&#10;Automatisch gegenereerde beschrijving">
            <a:extLst>
              <a:ext uri="{FF2B5EF4-FFF2-40B4-BE49-F238E27FC236}">
                <a16:creationId xmlns:a16="http://schemas.microsoft.com/office/drawing/2014/main" id="{5F725A46-3131-671D-13A6-9EC1363C0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97" y="3346792"/>
            <a:ext cx="3246472" cy="243485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B6A0925-C2AD-4C8E-DAE7-1BC2FF80FD7B}"/>
              </a:ext>
            </a:extLst>
          </p:cNvPr>
          <p:cNvSpPr txBox="1"/>
          <p:nvPr/>
        </p:nvSpPr>
        <p:spPr>
          <a:xfrm>
            <a:off x="555041" y="3717784"/>
            <a:ext cx="4026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We mogen op reis via Erasmus+ naar Malaga om te kijken wat de boeren echt doen</a:t>
            </a:r>
          </a:p>
        </p:txBody>
      </p:sp>
      <p:pic>
        <p:nvPicPr>
          <p:cNvPr id="4098" name="Picture 2" descr="Stickers Emoticon Smile – Smiley Sticker – Kliko – Container - Simbol.nl">
            <a:extLst>
              <a:ext uri="{FF2B5EF4-FFF2-40B4-BE49-F238E27FC236}">
                <a16:creationId xmlns:a16="http://schemas.microsoft.com/office/drawing/2014/main" id="{D807396C-0866-188B-5604-4FD18CA2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71" y="4330996"/>
            <a:ext cx="1326346" cy="1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2604647-A8B6-9D6D-3111-FEFF73B6FAA8}"/>
              </a:ext>
            </a:extLst>
          </p:cNvPr>
          <p:cNvSpPr txBox="1"/>
          <p:nvPr/>
        </p:nvSpPr>
        <p:spPr>
          <a:xfrm>
            <a:off x="6827108" y="2279822"/>
            <a:ext cx="150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 action="ppaction://hlinkfile"/>
              </a:rPr>
              <a:t>Filmpje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76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700FA-6C84-A878-B48E-C46BF679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 doen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4B1DB9-88E5-C6F8-F77E-C72E9B0C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81" y="1539395"/>
            <a:ext cx="8467725" cy="2493890"/>
          </a:xfrm>
        </p:spPr>
        <p:txBody>
          <a:bodyPr/>
          <a:lstStyle/>
          <a:p>
            <a:r>
              <a:rPr lang="nl-NL" dirty="0"/>
              <a:t>Materiaal:</a:t>
            </a:r>
          </a:p>
          <a:p>
            <a:pPr lvl="1"/>
            <a:r>
              <a:rPr lang="nl-NL" dirty="0"/>
              <a:t>Rekenmachine</a:t>
            </a:r>
          </a:p>
          <a:p>
            <a:pPr lvl="1"/>
            <a:r>
              <a:rPr lang="nl-NL" dirty="0"/>
              <a:t>Hub</a:t>
            </a:r>
          </a:p>
          <a:p>
            <a:pPr lvl="1"/>
            <a:r>
              <a:rPr lang="nl-NL" dirty="0"/>
              <a:t>Batterijpakket</a:t>
            </a:r>
          </a:p>
          <a:p>
            <a:pPr lvl="1"/>
            <a:r>
              <a:rPr lang="nl-NL" dirty="0"/>
              <a:t>Pompjes</a:t>
            </a:r>
          </a:p>
          <a:p>
            <a:pPr lvl="1"/>
            <a:r>
              <a:rPr lang="nl-NL"/>
              <a:t>Afstandssensoren</a:t>
            </a:r>
            <a:endParaRPr lang="nl-NL" dirty="0"/>
          </a:p>
          <a:p>
            <a:pPr lvl="1"/>
            <a:r>
              <a:rPr lang="nl-NL" dirty="0"/>
              <a:t>Snoertjes</a:t>
            </a:r>
          </a:p>
          <a:p>
            <a:pPr lvl="1"/>
            <a:r>
              <a:rPr lang="nl-NL" dirty="0"/>
              <a:t>Stappenplan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8D8780-3ECD-5ADB-054A-C47EA4C20613}"/>
              </a:ext>
            </a:extLst>
          </p:cNvPr>
          <p:cNvSpPr txBox="1"/>
          <p:nvPr/>
        </p:nvSpPr>
        <p:spPr>
          <a:xfrm>
            <a:off x="3395330" y="1970567"/>
            <a:ext cx="412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 ga je bouwen: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Automatisch </a:t>
            </a:r>
            <a:r>
              <a:rPr lang="nl-NL" dirty="0" err="1"/>
              <a:t>bewateringssyteem</a:t>
            </a:r>
            <a:endParaRPr lang="nl-NL" dirty="0"/>
          </a:p>
          <a:p>
            <a:pPr marL="666645" lvl="1" indent="-285750">
              <a:buFont typeface="Arial" panose="020B0604020202020204" pitchFamily="34" charset="0"/>
              <a:buChar char="•"/>
            </a:pPr>
            <a:r>
              <a:rPr lang="nl-NL" dirty="0"/>
              <a:t>Als waterniveau te laag komt, dan moet je water oppompen</a:t>
            </a:r>
          </a:p>
        </p:txBody>
      </p:sp>
    </p:spTree>
    <p:extLst>
      <p:ext uri="{BB962C8B-B14F-4D97-AF65-F5344CB8AC3E}">
        <p14:creationId xmlns:p14="http://schemas.microsoft.com/office/powerpoint/2010/main" val="1198248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BBDB6-2989-ADF0-02A1-4DB449A4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Python programmeren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A6974-3622-01A4-FC1C-6E9E4639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Zet de rekenmachine aan</a:t>
            </a:r>
          </a:p>
          <a:p>
            <a:r>
              <a:rPr lang="nl-NL" dirty="0"/>
              <a:t>Druk op 1 (nieuw)</a:t>
            </a:r>
          </a:p>
          <a:p>
            <a:r>
              <a:rPr lang="nl-NL" dirty="0"/>
              <a:t>Kies op nee als er een vraag wordt gesteld</a:t>
            </a:r>
          </a:p>
          <a:p>
            <a:r>
              <a:rPr lang="nl-NL" dirty="0"/>
              <a:t>Kies A (python)</a:t>
            </a:r>
            <a:r>
              <a:rPr lang="nl-NL" dirty="0">
                <a:sym typeface="Wingdings" panose="05000000000000000000" pitchFamily="2" charset="2"/>
              </a:rPr>
              <a:t> 1 nieuw</a:t>
            </a:r>
          </a:p>
          <a:p>
            <a:endParaRPr lang="nl-NL" dirty="0"/>
          </a:p>
          <a:p>
            <a:r>
              <a:rPr lang="nl-NL" dirty="0"/>
              <a:t> Vul hiernaast een naam in en </a:t>
            </a:r>
            <a:r>
              <a:rPr lang="nl-NL" b="1" dirty="0"/>
              <a:t>type</a:t>
            </a:r>
            <a:r>
              <a:rPr lang="nl-NL" dirty="0"/>
              <a:t> hub project (</a:t>
            </a:r>
            <a:r>
              <a:rPr lang="nl-NL" dirty="0" err="1"/>
              <a:t>scroll</a:t>
            </a:r>
            <a:r>
              <a:rPr lang="nl-NL" dirty="0"/>
              <a:t> naar beneden)</a:t>
            </a:r>
          </a:p>
          <a:p>
            <a:r>
              <a:rPr lang="nl-NL" dirty="0"/>
              <a:t>Klik op ok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EE8650-98F5-1522-EFF8-701334C5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498" y="1493837"/>
            <a:ext cx="1054154" cy="135897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2048B0F-D7A1-E4BD-32D9-C1811ABB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664" y="3015159"/>
            <a:ext cx="1911448" cy="101605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F05044F-DA58-2C13-11AD-CF2C1ADC6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664" y="4076768"/>
            <a:ext cx="1911448" cy="99700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49E6E2-FEC8-DE67-A3C0-E448C1307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749" y="3836245"/>
            <a:ext cx="3105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BBDB6-2989-ADF0-02A1-4DB449A4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Draden aansluiten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A6974-3622-01A4-FC1C-6E9E46398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14232"/>
            <a:ext cx="4874992" cy="2414768"/>
          </a:xfrm>
        </p:spPr>
        <p:txBody>
          <a:bodyPr/>
          <a:lstStyle/>
          <a:p>
            <a:r>
              <a:rPr lang="nl-NL" dirty="0"/>
              <a:t>Gekleurde draadjes in relais en in out1</a:t>
            </a:r>
          </a:p>
          <a:p>
            <a:r>
              <a:rPr lang="nl-NL" dirty="0">
                <a:sym typeface="Wingdings" panose="05000000000000000000" pitchFamily="2" charset="2"/>
              </a:rPr>
              <a:t>Zwarte kabel in hub en rekenmachine</a:t>
            </a:r>
          </a:p>
          <a:p>
            <a:r>
              <a:rPr lang="nl-NL" dirty="0">
                <a:sym typeface="Wingdings" panose="05000000000000000000" pitchFamily="2" charset="2"/>
              </a:rPr>
              <a:t>Batterijpakket aansluiten op relais</a:t>
            </a:r>
          </a:p>
          <a:p>
            <a:r>
              <a:rPr lang="nl-NL" dirty="0">
                <a:sym typeface="Wingdings" panose="05000000000000000000" pitchFamily="2" charset="2"/>
              </a:rPr>
              <a:t>Pomp aansluiten op relais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kabel, Elektrische bedrading, gereedschap, Elektronische engineering&#10;&#10;Automatisch gegenereerde beschrijving">
            <a:extLst>
              <a:ext uri="{FF2B5EF4-FFF2-40B4-BE49-F238E27FC236}">
                <a16:creationId xmlns:a16="http://schemas.microsoft.com/office/drawing/2014/main" id="{534F76BE-7140-F036-7DCC-FAD8BEDA7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91" y="2508423"/>
            <a:ext cx="6260459" cy="35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8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44056-FE31-CFAD-7012-772BF590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2: pomp aansturen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57D678-D11C-D46A-DD38-B7CD2B94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82" y="1539394"/>
            <a:ext cx="5264852" cy="3824769"/>
          </a:xfrm>
        </p:spPr>
        <p:txBody>
          <a:bodyPr/>
          <a:lstStyle/>
          <a:p>
            <a:r>
              <a:rPr lang="nl-NL" dirty="0"/>
              <a:t>Met behulp van de menu knop kun je allerlei functies oproepen:</a:t>
            </a:r>
          </a:p>
          <a:p>
            <a:r>
              <a:rPr lang="nl-NL" dirty="0"/>
              <a:t>Klik op menu </a:t>
            </a:r>
            <a:r>
              <a:rPr lang="nl-NL" dirty="0">
                <a:sym typeface="Wingdings" panose="05000000000000000000" pitchFamily="2" charset="2"/>
              </a:rPr>
              <a:t> 8  4  7</a:t>
            </a:r>
          </a:p>
          <a:p>
            <a:r>
              <a:rPr lang="nl-NL" dirty="0">
                <a:sym typeface="Wingdings" panose="05000000000000000000" pitchFamily="2" charset="2"/>
              </a:rPr>
              <a:t>Je kunt nu een pomp definiëren</a:t>
            </a:r>
          </a:p>
          <a:p>
            <a:r>
              <a:rPr lang="nl-NL" dirty="0">
                <a:sym typeface="Wingdings" panose="05000000000000000000" pitchFamily="2" charset="2"/>
              </a:rPr>
              <a:t>Pomp aanzetten door te tikken: </a:t>
            </a:r>
            <a:r>
              <a:rPr lang="nl-NL" dirty="0" err="1">
                <a:sym typeface="Wingdings" panose="05000000000000000000" pitchFamily="2" charset="2"/>
              </a:rPr>
              <a:t>pomp.on</a:t>
            </a:r>
            <a:r>
              <a:rPr lang="nl-NL" dirty="0">
                <a:sym typeface="Wingdings" panose="05000000000000000000" pitchFamily="2" charset="2"/>
              </a:rPr>
              <a:t>()</a:t>
            </a:r>
          </a:p>
          <a:p>
            <a:r>
              <a:rPr lang="nl-NL" dirty="0">
                <a:sym typeface="Wingdings" panose="05000000000000000000" pitchFamily="2" charset="2"/>
              </a:rPr>
              <a:t>5 seconde wachten met: sleep(5) (intikken)</a:t>
            </a:r>
          </a:p>
          <a:p>
            <a:r>
              <a:rPr lang="nl-NL" dirty="0">
                <a:sym typeface="Wingdings" panose="05000000000000000000" pitchFamily="2" charset="2"/>
              </a:rPr>
              <a:t>Pomp uitzetten door te tikken </a:t>
            </a:r>
            <a:r>
              <a:rPr lang="nl-NL" dirty="0" err="1">
                <a:sym typeface="Wingdings" panose="05000000000000000000" pitchFamily="2" charset="2"/>
              </a:rPr>
              <a:t>pomp.off</a:t>
            </a:r>
            <a:r>
              <a:rPr lang="nl-NL" dirty="0">
                <a:sym typeface="Wingdings" panose="05000000000000000000" pitchFamily="2" charset="2"/>
              </a:rPr>
              <a:t>()</a:t>
            </a:r>
          </a:p>
          <a:p>
            <a:r>
              <a:rPr lang="en-US" dirty="0"/>
              <a:t>Laat het </a:t>
            </a:r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draaien</a:t>
            </a:r>
            <a:r>
              <a:rPr lang="en-US" dirty="0"/>
              <a:t> met </a:t>
            </a:r>
            <a:r>
              <a:rPr lang="en-US" dirty="0">
                <a:solidFill>
                  <a:srgbClr val="FF0000"/>
                </a:solidFill>
              </a:rPr>
              <a:t>rode knop </a:t>
            </a:r>
            <a:r>
              <a:rPr lang="en-US" sz="3200" b="1" dirty="0"/>
              <a:t>r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71A999-F363-7A03-4C76-6B4B18BA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878" y="1493837"/>
            <a:ext cx="3105150" cy="23431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BC7058D-CD14-DAC9-F533-0F50EA94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878" y="3896684"/>
            <a:ext cx="3105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14A98-59E8-B894-3940-2C128EEB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Pomp II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D043CD-3EFA-29D2-5989-D68FDAD10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terug naar de vorige bladzijde (</a:t>
            </a:r>
            <a:r>
              <a:rPr lang="nl-NL" dirty="0">
                <a:solidFill>
                  <a:srgbClr val="FF0000"/>
                </a:solidFill>
              </a:rPr>
              <a:t>rode knop </a:t>
            </a:r>
            <a:r>
              <a:rPr lang="nl-NL" dirty="0"/>
              <a:t>en dan pijltje terug)</a:t>
            </a:r>
          </a:p>
          <a:p>
            <a:r>
              <a:rPr lang="nl-NL" dirty="0"/>
              <a:t>Verwijder de laatste drie regels</a:t>
            </a:r>
          </a:p>
          <a:p>
            <a:r>
              <a:rPr lang="nl-NL" dirty="0"/>
              <a:t>Ga via menu </a:t>
            </a:r>
            <a:r>
              <a:rPr lang="nl-NL" dirty="0">
                <a:sym typeface="Wingdings" panose="05000000000000000000" pitchFamily="2" charset="2"/>
              </a:rPr>
              <a:t> 8  5  4 . Je krijgt de regel </a:t>
            </a:r>
            <a:r>
              <a:rPr lang="nl-NL" dirty="0" err="1">
                <a:sym typeface="Wingdings" panose="05000000000000000000" pitchFamily="2" charset="2"/>
              </a:rPr>
              <a:t>while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get_key</a:t>
            </a:r>
            <a:r>
              <a:rPr lang="nl-NL" dirty="0">
                <a:sym typeface="Wingdings" panose="05000000000000000000" pitchFamily="2" charset="2"/>
              </a:rPr>
              <a:t>() != “</a:t>
            </a:r>
            <a:r>
              <a:rPr lang="nl-NL" dirty="0" err="1">
                <a:sym typeface="Wingdings" panose="05000000000000000000" pitchFamily="2" charset="2"/>
              </a:rPr>
              <a:t>esc</a:t>
            </a:r>
            <a:r>
              <a:rPr lang="nl-NL" dirty="0">
                <a:sym typeface="Wingdings" panose="05000000000000000000" pitchFamily="2" charset="2"/>
              </a:rPr>
              <a:t>”:</a:t>
            </a:r>
          </a:p>
          <a:p>
            <a:r>
              <a:rPr lang="nl-NL" dirty="0">
                <a:sym typeface="Wingdings" panose="05000000000000000000" pitchFamily="2" charset="2"/>
              </a:rPr>
              <a:t>Voeg nu toe: </a:t>
            </a:r>
            <a:r>
              <a:rPr lang="nl-NL" dirty="0" err="1">
                <a:sym typeface="Wingdings" panose="05000000000000000000" pitchFamily="2" charset="2"/>
              </a:rPr>
              <a:t>pomp.on</a:t>
            </a:r>
            <a:r>
              <a:rPr lang="nl-NL" dirty="0">
                <a:sym typeface="Wingdings" panose="05000000000000000000" pitchFamily="2" charset="2"/>
              </a:rPr>
              <a:t>() en enter</a:t>
            </a:r>
          </a:p>
          <a:p>
            <a:r>
              <a:rPr lang="nl-NL" dirty="0">
                <a:sym typeface="Wingdings" panose="05000000000000000000" pitchFamily="2" charset="2"/>
              </a:rPr>
              <a:t>Ga nu twee stappen naar links (dus naar de kantlijn toe)</a:t>
            </a:r>
          </a:p>
          <a:p>
            <a:r>
              <a:rPr lang="nl-NL" dirty="0">
                <a:sym typeface="Wingdings" panose="05000000000000000000" pitchFamily="2" charset="2"/>
              </a:rPr>
              <a:t>Type in </a:t>
            </a:r>
            <a:r>
              <a:rPr lang="nl-NL" dirty="0" err="1">
                <a:sym typeface="Wingdings" panose="05000000000000000000" pitchFamily="2" charset="2"/>
              </a:rPr>
              <a:t>pomp.off</a:t>
            </a:r>
            <a:r>
              <a:rPr lang="nl-NL" dirty="0">
                <a:sym typeface="Wingdings" panose="05000000000000000000" pitchFamily="2" charset="2"/>
              </a:rPr>
              <a:t>()</a:t>
            </a:r>
          </a:p>
          <a:p>
            <a:r>
              <a:rPr lang="en-US" dirty="0"/>
              <a:t>Laat het </a:t>
            </a:r>
            <a:r>
              <a:rPr lang="en-US" dirty="0" err="1"/>
              <a:t>programma</a:t>
            </a:r>
            <a:r>
              <a:rPr lang="en-US" dirty="0"/>
              <a:t> </a:t>
            </a:r>
            <a:r>
              <a:rPr lang="en-US" dirty="0" err="1"/>
              <a:t>draaien</a:t>
            </a:r>
            <a:r>
              <a:rPr lang="en-US" dirty="0"/>
              <a:t> met </a:t>
            </a:r>
            <a:r>
              <a:rPr lang="en-US" dirty="0">
                <a:solidFill>
                  <a:srgbClr val="FF0000"/>
                </a:solidFill>
              </a:rPr>
              <a:t>rode knop </a:t>
            </a:r>
            <a:r>
              <a:rPr lang="en-US" dirty="0"/>
              <a:t>r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0D5ADE-1156-7261-A8E8-5BDEE5260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001" y="3134882"/>
            <a:ext cx="3105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40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0E078-CDB0-5E9E-936D-F5A3EC18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Afstandssensor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74CC13-3718-1BE9-E5BB-4448F9D2E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81" y="1539394"/>
            <a:ext cx="6061113" cy="3824769"/>
          </a:xfrm>
        </p:spPr>
        <p:txBody>
          <a:bodyPr/>
          <a:lstStyle/>
          <a:p>
            <a:r>
              <a:rPr lang="nl-NL" dirty="0"/>
              <a:t>Sluit de </a:t>
            </a:r>
            <a:r>
              <a:rPr lang="nl-NL" dirty="0" err="1"/>
              <a:t>ranger</a:t>
            </a:r>
            <a:r>
              <a:rPr lang="nl-NL" dirty="0"/>
              <a:t> aan op een gekleurd snoertje.</a:t>
            </a:r>
          </a:p>
          <a:p>
            <a:r>
              <a:rPr lang="nl-NL" dirty="0"/>
              <a:t>Sluit het snoertje aan op de hub in de ingang “in1”</a:t>
            </a:r>
          </a:p>
          <a:p>
            <a:r>
              <a:rPr lang="nl-NL" dirty="0"/>
              <a:t>Ga een pagina terug (</a:t>
            </a:r>
            <a:r>
              <a:rPr lang="nl-NL" dirty="0">
                <a:solidFill>
                  <a:srgbClr val="FF0000"/>
                </a:solidFill>
              </a:rPr>
              <a:t>rode knop </a:t>
            </a:r>
            <a:r>
              <a:rPr lang="nl-NL" dirty="0"/>
              <a:t>en pijltje terug)</a:t>
            </a:r>
          </a:p>
          <a:p>
            <a:r>
              <a:rPr lang="nl-NL" dirty="0"/>
              <a:t>Verwijder de laatste twee regels</a:t>
            </a:r>
          </a:p>
          <a:p>
            <a:r>
              <a:rPr lang="nl-NL" dirty="0"/>
              <a:t>Voeg na de regel met: pomp=</a:t>
            </a:r>
            <a:r>
              <a:rPr lang="nl-NL" dirty="0" err="1"/>
              <a:t>analog_out</a:t>
            </a:r>
            <a:r>
              <a:rPr lang="nl-NL" dirty="0"/>
              <a:t>("OUT 1") het volgende toe:</a:t>
            </a:r>
          </a:p>
          <a:p>
            <a:pPr lvl="1"/>
            <a:r>
              <a:rPr lang="nl-NL" dirty="0"/>
              <a:t>Via menu 8 </a:t>
            </a:r>
            <a:r>
              <a:rPr lang="nl-NL" dirty="0">
                <a:sym typeface="Wingdings" panose="05000000000000000000" pitchFamily="2" charset="2"/>
              </a:rPr>
              <a:t> 3  2 de regel afstand=</a:t>
            </a:r>
            <a:r>
              <a:rPr lang="nl-NL" dirty="0" err="1">
                <a:sym typeface="Wingdings" panose="05000000000000000000" pitchFamily="2" charset="2"/>
              </a:rPr>
              <a:t>ranger</a:t>
            </a:r>
            <a:r>
              <a:rPr lang="nl-NL" dirty="0">
                <a:sym typeface="Wingdings" panose="05000000000000000000" pitchFamily="2" charset="2"/>
              </a:rPr>
              <a:t>("IN 1")</a:t>
            </a:r>
          </a:p>
          <a:p>
            <a:r>
              <a:rPr lang="nl-NL" dirty="0">
                <a:sym typeface="Wingdings" panose="05000000000000000000" pitchFamily="2" charset="2"/>
              </a:rPr>
              <a:t>Voeg onder </a:t>
            </a:r>
            <a:r>
              <a:rPr lang="nl-NL" dirty="0" err="1">
                <a:sym typeface="Wingdings" panose="05000000000000000000" pitchFamily="2" charset="2"/>
              </a:rPr>
              <a:t>while</a:t>
            </a:r>
            <a:r>
              <a:rPr lang="nl-NL" dirty="0">
                <a:sym typeface="Wingdings" panose="05000000000000000000" pitchFamily="2" charset="2"/>
              </a:rPr>
              <a:t> toe: 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s=</a:t>
            </a:r>
            <a:r>
              <a:rPr lang="nl-NL" dirty="0" err="1">
                <a:sym typeface="Wingdings" panose="05000000000000000000" pitchFamily="2" charset="2"/>
              </a:rPr>
              <a:t>afstand.measurement</a:t>
            </a:r>
            <a:r>
              <a:rPr lang="nl-NL" dirty="0">
                <a:sym typeface="Wingdings" panose="05000000000000000000" pitchFamily="2" charset="2"/>
              </a:rPr>
              <a:t>()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print(s)   </a:t>
            </a:r>
            <a:r>
              <a:rPr lang="nl-NL" i="1" dirty="0">
                <a:sym typeface="Wingdings" panose="05000000000000000000" pitchFamily="2" charset="2"/>
              </a:rPr>
              <a:t>zorg ervoor dat er twee spaties staan!</a:t>
            </a:r>
          </a:p>
          <a:p>
            <a:r>
              <a:rPr lang="nl-NL" dirty="0"/>
              <a:t>Laat het programma draaien met </a:t>
            </a:r>
            <a:r>
              <a:rPr lang="nl-NL" dirty="0">
                <a:solidFill>
                  <a:srgbClr val="FF0000"/>
                </a:solidFill>
              </a:rPr>
              <a:t>rode knop </a:t>
            </a:r>
            <a:r>
              <a:rPr lang="nl-NL" dirty="0"/>
              <a:t>r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B364EE-2D09-B180-A332-9684117D3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494" y="2073069"/>
            <a:ext cx="3105150" cy="234315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55D79AEB-95F8-C2D8-3719-DC98FDE1BC06}"/>
              </a:ext>
            </a:extLst>
          </p:cNvPr>
          <p:cNvCxnSpPr/>
          <p:nvPr/>
        </p:nvCxnSpPr>
        <p:spPr>
          <a:xfrm flipV="1">
            <a:off x="5398113" y="4181015"/>
            <a:ext cx="1040524" cy="59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10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56A98-F557-F261-E51F-89870DD6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71C6CA-396D-AC8A-584C-7BECD8A5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Schrijf een programma zodanig dat:</a:t>
            </a:r>
          </a:p>
          <a:p>
            <a:r>
              <a:rPr lang="nl-NL" dirty="0"/>
              <a:t>s &gt; 0,20 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pomp aan</a:t>
            </a:r>
          </a:p>
          <a:p>
            <a:r>
              <a:rPr lang="nl-NL" dirty="0"/>
              <a:t>s&lt;= 0,20 </a:t>
            </a:r>
            <a:r>
              <a:rPr lang="nl-NL" dirty="0">
                <a:sym typeface="Wingdings" panose="05000000000000000000" pitchFamily="2" charset="2"/>
              </a:rPr>
              <a:t> pomp uit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/>
              <a:t> In menu 4 (ingebouwd) 2 (besturing):</a:t>
            </a:r>
          </a:p>
          <a:p>
            <a:pPr lvl="1"/>
            <a:r>
              <a:rPr lang="nl-NL" dirty="0"/>
              <a:t>1 (</a:t>
            </a:r>
            <a:r>
              <a:rPr lang="nl-NL" dirty="0" err="1"/>
              <a:t>if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2 (</a:t>
            </a:r>
            <a:r>
              <a:rPr lang="nl-NL" dirty="0" err="1"/>
              <a:t>if</a:t>
            </a:r>
            <a:r>
              <a:rPr lang="nl-NL" dirty="0"/>
              <a:t> … </a:t>
            </a:r>
            <a:r>
              <a:rPr lang="nl-NL" dirty="0" err="1"/>
              <a:t>else</a:t>
            </a:r>
            <a:r>
              <a:rPr lang="nl-NL" dirty="0"/>
              <a:t> )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4250FEF-DE5B-2990-E944-2124C59F2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128" y="1539393"/>
            <a:ext cx="4448523" cy="33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32657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Verdere informatie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510131" y="2833673"/>
            <a:ext cx="5740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 meer informatie: 	Cbaars@Martinuscollege.nl</a:t>
            </a:r>
          </a:p>
          <a:p>
            <a:r>
              <a:rPr lang="nl-NL" dirty="0"/>
              <a:t>			T3Nederland.nl</a:t>
            </a:r>
          </a:p>
          <a:p>
            <a:r>
              <a:rPr lang="nl-NL" dirty="0"/>
              <a:t>			T3Europa.eu</a:t>
            </a:r>
          </a:p>
        </p:txBody>
      </p:sp>
    </p:spTree>
    <p:extLst>
      <p:ext uri="{BB962C8B-B14F-4D97-AF65-F5344CB8AC3E}">
        <p14:creationId xmlns:p14="http://schemas.microsoft.com/office/powerpoint/2010/main" val="906626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4" y="598713"/>
            <a:ext cx="8515926" cy="523197"/>
          </a:xfrm>
        </p:spPr>
        <p:txBody>
          <a:bodyPr/>
          <a:lstStyle/>
          <a:p>
            <a:r>
              <a:rPr lang="en-US" dirty="0" err="1"/>
              <a:t>Inhoud</a:t>
            </a:r>
            <a:br>
              <a:rPr lang="en-US" dirty="0"/>
            </a:br>
            <a:endParaRPr lang="en-US" i="1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33381" y="1539394"/>
            <a:ext cx="8467725" cy="3824769"/>
          </a:xfrm>
        </p:spPr>
        <p:txBody>
          <a:bodyPr/>
          <a:lstStyle/>
          <a:p>
            <a:r>
              <a:rPr lang="nl-NL" sz="2000" dirty="0"/>
              <a:t>Idee</a:t>
            </a:r>
          </a:p>
          <a:p>
            <a:r>
              <a:rPr lang="nl-NL" sz="2000" dirty="0"/>
              <a:t>Leerdoelen uit curriculum</a:t>
            </a:r>
          </a:p>
          <a:p>
            <a:r>
              <a:rPr lang="nl-NL" sz="2000" dirty="0"/>
              <a:t>Didaktiek</a:t>
            </a:r>
          </a:p>
          <a:p>
            <a:r>
              <a:rPr lang="nl-NL" sz="2000" dirty="0"/>
              <a:t>Uitvoering</a:t>
            </a:r>
          </a:p>
          <a:p>
            <a:r>
              <a:rPr lang="nl-NL" sz="2000" dirty="0"/>
              <a:t>Voorbeelden van oplevering</a:t>
            </a:r>
          </a:p>
          <a:p>
            <a:r>
              <a:rPr lang="nl-NL" sz="2000" dirty="0"/>
              <a:t>Zelf uitproberen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06" y="1451742"/>
            <a:ext cx="5123793" cy="34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32656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Idee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3381" y="1121912"/>
            <a:ext cx="8467725" cy="4242252"/>
          </a:xfrm>
        </p:spPr>
        <p:txBody>
          <a:bodyPr/>
          <a:lstStyle/>
          <a:p>
            <a:r>
              <a:rPr lang="nl-NL" sz="2000" dirty="0"/>
              <a:t>Leerlingen zelfstandig een groter project laten uitvoeren</a:t>
            </a:r>
          </a:p>
          <a:p>
            <a:r>
              <a:rPr lang="nl-NL" sz="2000" dirty="0"/>
              <a:t>Duurzaamheid / milieu</a:t>
            </a:r>
          </a:p>
          <a:p>
            <a:r>
              <a:rPr lang="nl-NL" sz="2000" dirty="0"/>
              <a:t>Programmeren</a:t>
            </a:r>
          </a:p>
          <a:p>
            <a:r>
              <a:rPr lang="nl-NL" sz="2000" dirty="0"/>
              <a:t>Beroepenoriëntatie</a:t>
            </a:r>
          </a:p>
          <a:p>
            <a:r>
              <a:rPr lang="nl-NL" sz="2000" dirty="0"/>
              <a:t>Actualiteit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1577" y="2367517"/>
            <a:ext cx="3522529" cy="27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8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88" b="6922"/>
          <a:stretch/>
        </p:blipFill>
        <p:spPr>
          <a:xfrm>
            <a:off x="32656" y="0"/>
            <a:ext cx="9111343" cy="68797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 en curriculum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274" y="1121911"/>
            <a:ext cx="8467725" cy="3824769"/>
          </a:xfrm>
        </p:spPr>
        <p:txBody>
          <a:bodyPr/>
          <a:lstStyle/>
          <a:p>
            <a:r>
              <a:rPr lang="nl-NL" sz="2000" dirty="0"/>
              <a:t>Keuzekatern Technische automatisering (G2)</a:t>
            </a:r>
          </a:p>
          <a:p>
            <a:r>
              <a:rPr lang="nl-NL" sz="2000" dirty="0"/>
              <a:t>Technisch ontwerpen (I3)</a:t>
            </a:r>
          </a:p>
          <a:p>
            <a:r>
              <a:rPr lang="nl-NL" sz="2000" dirty="0"/>
              <a:t>A1: informatievaardigheden</a:t>
            </a:r>
          </a:p>
          <a:p>
            <a:r>
              <a:rPr lang="nl-NL" sz="2000" dirty="0"/>
              <a:t>A2: communiceren</a:t>
            </a:r>
          </a:p>
          <a:p>
            <a:r>
              <a:rPr lang="nl-NL" sz="2000" dirty="0"/>
              <a:t>A4: studie en beroep</a:t>
            </a:r>
          </a:p>
          <a:p>
            <a:r>
              <a:rPr lang="nl-NL" sz="2000" dirty="0"/>
              <a:t>A6: ontwerpen</a:t>
            </a:r>
          </a:p>
          <a:p>
            <a:r>
              <a:rPr lang="nl-NL" sz="2000" dirty="0"/>
              <a:t>A7/I2: modelvorming </a:t>
            </a:r>
            <a:r>
              <a:rPr lang="nl-NL" sz="2000" dirty="0">
                <a:sym typeface="Wingdings" panose="05000000000000000000" pitchFamily="2" charset="2"/>
              </a:rPr>
              <a:t> modelleren programmeren</a:t>
            </a:r>
            <a:endParaRPr lang="nl-NL" sz="2000" dirty="0"/>
          </a:p>
          <a:p>
            <a:r>
              <a:rPr lang="nl-NL" sz="2000" dirty="0"/>
              <a:t>A11: technische-instrumentele vaardigheden</a:t>
            </a:r>
          </a:p>
          <a:p>
            <a:r>
              <a:rPr lang="nl-NL" sz="2000" dirty="0"/>
              <a:t>A14: specifiek gebruik van de computer  (?)</a:t>
            </a:r>
          </a:p>
          <a:p>
            <a:endParaRPr lang="nl-NL" sz="2000" dirty="0"/>
          </a:p>
          <a:p>
            <a:pPr marL="0" indent="0" algn="ctr">
              <a:buNone/>
            </a:pPr>
            <a:r>
              <a:rPr lang="nl-NL" sz="2000" dirty="0">
                <a:solidFill>
                  <a:srgbClr val="C00000"/>
                </a:solidFill>
              </a:rPr>
              <a:t>Mijn doel: </a:t>
            </a:r>
          </a:p>
          <a:p>
            <a:pPr marL="0" indent="0" algn="ctr">
              <a:buNone/>
            </a:pPr>
            <a:r>
              <a:rPr lang="nl-NL" sz="2000" dirty="0">
                <a:solidFill>
                  <a:srgbClr val="C00000"/>
                </a:solidFill>
              </a:rPr>
              <a:t>Gebruik maken van natuurkunde in een project dat groter is dan mijn klaslokaal</a:t>
            </a:r>
          </a:p>
        </p:txBody>
      </p:sp>
    </p:spTree>
    <p:extLst>
      <p:ext uri="{BB962C8B-B14F-4D97-AF65-F5344CB8AC3E}">
        <p14:creationId xmlns:p14="http://schemas.microsoft.com/office/powerpoint/2010/main" val="319038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B4F81-9BE0-3722-E62C-F048098E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informatie kregen leerlingen?</a:t>
            </a:r>
          </a:p>
        </p:txBody>
      </p:sp>
    </p:spTree>
    <p:extLst>
      <p:ext uri="{BB962C8B-B14F-4D97-AF65-F5344CB8AC3E}">
        <p14:creationId xmlns:p14="http://schemas.microsoft.com/office/powerpoint/2010/main" val="324990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B72B5DF3-62AF-752E-831D-BD393213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912" y="2400659"/>
            <a:ext cx="3982978" cy="2305261"/>
          </a:xfrm>
          <a:prstGeom prst="rect">
            <a:avLst/>
          </a:prstGeom>
        </p:spPr>
      </p:pic>
      <p:pic>
        <p:nvPicPr>
          <p:cNvPr id="5" name="Afbeelding 4" descr="Afbeelding met hemel, wolk, buitenshuis, natuur&#10;&#10;Automatisch gegenereerde beschrijving">
            <a:extLst>
              <a:ext uri="{FF2B5EF4-FFF2-40B4-BE49-F238E27FC236}">
                <a16:creationId xmlns:a16="http://schemas.microsoft.com/office/drawing/2014/main" id="{10B64411-19FD-8946-FAA0-BBECD4059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572" y="3593296"/>
            <a:ext cx="3923213" cy="2283916"/>
          </a:xfrm>
          <a:prstGeom prst="rect">
            <a:avLst/>
          </a:prstGeom>
        </p:spPr>
      </p:pic>
      <p:pic>
        <p:nvPicPr>
          <p:cNvPr id="7" name="Afbeelding 6" descr="Afbeelding met plant, schermopname, buitenshuis, conifeer&#10;&#10;Automatisch gegenereerde beschrijving">
            <a:extLst>
              <a:ext uri="{FF2B5EF4-FFF2-40B4-BE49-F238E27FC236}">
                <a16:creationId xmlns:a16="http://schemas.microsoft.com/office/drawing/2014/main" id="{727F38E9-E2D4-F47F-4735-10253332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9409">
            <a:off x="-355059" y="816642"/>
            <a:ext cx="3982978" cy="2279647"/>
          </a:xfrm>
          <a:prstGeom prst="rect">
            <a:avLst/>
          </a:prstGeom>
        </p:spPr>
      </p:pic>
      <p:pic>
        <p:nvPicPr>
          <p:cNvPr id="9" name="Afbeelding 8" descr="Afbeelding met fruit, buitenshuis, Natuurlijke voeding, voedsel&#10;&#10;Automatisch gegenereerde beschrijving">
            <a:extLst>
              <a:ext uri="{FF2B5EF4-FFF2-40B4-BE49-F238E27FC236}">
                <a16:creationId xmlns:a16="http://schemas.microsoft.com/office/drawing/2014/main" id="{969E16E0-F7D7-F104-50B5-0167497D6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62"/>
          <a:stretch/>
        </p:blipFill>
        <p:spPr>
          <a:xfrm>
            <a:off x="3351139" y="896822"/>
            <a:ext cx="4034206" cy="2305261"/>
          </a:xfrm>
          <a:prstGeom prst="rect">
            <a:avLst/>
          </a:prstGeom>
        </p:spPr>
      </p:pic>
      <p:pic>
        <p:nvPicPr>
          <p:cNvPr id="11" name="Afbeelding 10" descr="Afbeelding met hemel, person, buitenshuis, kleding&#10;&#10;Automatisch gegenereerde beschrijving">
            <a:extLst>
              <a:ext uri="{FF2B5EF4-FFF2-40B4-BE49-F238E27FC236}">
                <a16:creationId xmlns:a16="http://schemas.microsoft.com/office/drawing/2014/main" id="{81327215-260F-A6C3-446B-B74C7B88B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556" y="3668043"/>
            <a:ext cx="4034206" cy="2296723"/>
          </a:xfrm>
          <a:prstGeom prst="rect">
            <a:avLst/>
          </a:prstGeom>
        </p:spPr>
      </p:pic>
      <p:pic>
        <p:nvPicPr>
          <p:cNvPr id="13" name="Afbeelding 12" descr="Afbeelding met buitenshuis, boom, schermopname, hemel&#10;&#10;Automatisch gegenereerde beschrijving">
            <a:extLst>
              <a:ext uri="{FF2B5EF4-FFF2-40B4-BE49-F238E27FC236}">
                <a16:creationId xmlns:a16="http://schemas.microsoft.com/office/drawing/2014/main" id="{D4A3F324-C8F8-325E-4B5E-E929694CC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836" y="3307766"/>
            <a:ext cx="4059820" cy="2322337"/>
          </a:xfrm>
          <a:prstGeom prst="rect">
            <a:avLst/>
          </a:prstGeom>
        </p:spPr>
      </p:pic>
      <p:pic>
        <p:nvPicPr>
          <p:cNvPr id="15" name="Afbeelding 14" descr="Afbeelding met buitenshuis, persoon, water, kleding&#10;&#10;Automatisch gegenereerde beschrijving">
            <a:extLst>
              <a:ext uri="{FF2B5EF4-FFF2-40B4-BE49-F238E27FC236}">
                <a16:creationId xmlns:a16="http://schemas.microsoft.com/office/drawing/2014/main" id="{0CCB9826-546A-FA9D-F6C3-8840B100D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52869">
            <a:off x="5611081" y="1081980"/>
            <a:ext cx="3918944" cy="2219881"/>
          </a:xfrm>
          <a:prstGeom prst="rect">
            <a:avLst/>
          </a:prstGeom>
        </p:spPr>
      </p:pic>
      <p:pic>
        <p:nvPicPr>
          <p:cNvPr id="17" name="Afbeelding 16" descr="Afbeelding met kleding, persoon, buitenshuis, person&#10;&#10;Automatisch gegenereerde beschrijving">
            <a:extLst>
              <a:ext uri="{FF2B5EF4-FFF2-40B4-BE49-F238E27FC236}">
                <a16:creationId xmlns:a16="http://schemas.microsoft.com/office/drawing/2014/main" id="{1B0C858C-9739-16C7-048F-21828AC2D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69" y="2506303"/>
            <a:ext cx="3948827" cy="22583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94264C-C52B-CA95-8121-936A1535851E}"/>
              </a:ext>
            </a:extLst>
          </p:cNvPr>
          <p:cNvSpPr txBox="1">
            <a:spLocks/>
          </p:cNvSpPr>
          <p:nvPr/>
        </p:nvSpPr>
        <p:spPr>
          <a:xfrm>
            <a:off x="425433" y="327425"/>
            <a:ext cx="8515926" cy="8143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380895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6pPr>
            <a:lvl7pPr marL="76179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7pPr>
            <a:lvl8pPr marL="114268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8pPr>
            <a:lvl9pPr marL="15235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nl-NL" kern="0"/>
              <a:t>Welke informatie kregen leerlingen?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2827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hemel, plant, oogst&#10;&#10;Automatisch gegenereerde beschrijving">
            <a:extLst>
              <a:ext uri="{FF2B5EF4-FFF2-40B4-BE49-F238E27FC236}">
                <a16:creationId xmlns:a16="http://schemas.microsoft.com/office/drawing/2014/main" id="{27144E7D-5680-A49F-84A5-3F2EE92E50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572000" y="1090676"/>
            <a:ext cx="4424486" cy="172554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EA3E7E2-8863-AF44-8B88-6F77461D3E83}"/>
              </a:ext>
            </a:extLst>
          </p:cNvPr>
          <p:cNvSpPr txBox="1"/>
          <p:nvPr/>
        </p:nvSpPr>
        <p:spPr>
          <a:xfrm>
            <a:off x="455568" y="2956526"/>
            <a:ext cx="81385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Project Droogte in Spanje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/>
              <a:t>13 september: introductie project + groepsindeling + inlezen in probleem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/>
              <a:t>19 september: presentatie oplossing per ingenieursbureau </a:t>
            </a:r>
            <a:r>
              <a:rPr lang="nl-NL" dirty="0">
                <a:sym typeface="Wingdings" panose="05000000000000000000" pitchFamily="2" charset="2"/>
              </a:rPr>
              <a:t> pitch van 4 minuten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dirty="0"/>
              <a:t>28 september: oplevering oplossing</a:t>
            </a:r>
          </a:p>
        </p:txBody>
      </p:sp>
    </p:spTree>
    <p:extLst>
      <p:ext uri="{BB962C8B-B14F-4D97-AF65-F5344CB8AC3E}">
        <p14:creationId xmlns:p14="http://schemas.microsoft.com/office/powerpoint/2010/main" val="22048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hemel, plant, oogst&#10;&#10;Automatisch gegenereerde beschrijving">
            <a:extLst>
              <a:ext uri="{FF2B5EF4-FFF2-40B4-BE49-F238E27FC236}">
                <a16:creationId xmlns:a16="http://schemas.microsoft.com/office/drawing/2014/main" id="{27144E7D-5680-A49F-84A5-3F2EE92E5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0" r="22142"/>
          <a:stretch/>
        </p:blipFill>
        <p:spPr>
          <a:xfrm>
            <a:off x="-2287637" y="835986"/>
            <a:ext cx="6129233" cy="484001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EA3E7E2-8863-AF44-8B88-6F77461D3E83}"/>
              </a:ext>
            </a:extLst>
          </p:cNvPr>
          <p:cNvSpPr txBox="1"/>
          <p:nvPr/>
        </p:nvSpPr>
        <p:spPr>
          <a:xfrm>
            <a:off x="4097079" y="1158951"/>
            <a:ext cx="5209954" cy="26551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nl-NL" sz="1425" dirty="0"/>
              <a:t>Project Droogte in Spanje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25" dirty="0"/>
              <a:t>Alle lessen natuurkunde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25" dirty="0"/>
              <a:t>Werken in flexuren + tussenuren + na schooltijd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25" dirty="0"/>
              <a:t>Afspraken met </a:t>
            </a:r>
            <a:r>
              <a:rPr lang="nl-NL" sz="1425" dirty="0" err="1"/>
              <a:t>Toa</a:t>
            </a:r>
            <a:r>
              <a:rPr lang="nl-NL" sz="1425" dirty="0"/>
              <a:t>/docent/PAL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25" dirty="0"/>
              <a:t>Laatste week </a:t>
            </a:r>
            <a:r>
              <a:rPr lang="nl-NL" sz="1425" dirty="0" err="1"/>
              <a:t>flexruimte</a:t>
            </a:r>
            <a:r>
              <a:rPr lang="nl-NL" sz="1425" dirty="0"/>
              <a:t> beschikbaar de hele week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sz="1425" dirty="0"/>
              <a:t>Tijdens flexuren uitleg over automatisering </a:t>
            </a:r>
          </a:p>
        </p:txBody>
      </p:sp>
    </p:spTree>
    <p:extLst>
      <p:ext uri="{BB962C8B-B14F-4D97-AF65-F5344CB8AC3E}">
        <p14:creationId xmlns:p14="http://schemas.microsoft.com/office/powerpoint/2010/main" val="3707227324"/>
      </p:ext>
    </p:extLst>
  </p:cSld>
  <p:clrMapOvr>
    <a:masterClrMapping/>
  </p:clrMapOvr>
</p:sld>
</file>

<file path=ppt/theme/theme1.xml><?xml version="1.0" encoding="utf-8"?>
<a:theme xmlns:a="http://schemas.openxmlformats.org/drawingml/2006/main" name="1_FinalPowerpoint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3 NL + Martinuscollege" id="{A0B0991E-DBCE-4AA7-A1BE-50885690F9C8}" vid="{33089C2D-6592-4693-A1AD-6BB41ADDFB4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Delft</Template>
  <TotalTime>404</TotalTime>
  <Words>1003</Words>
  <Application>Microsoft Office PowerPoint</Application>
  <PresentationFormat>Diavoorstelling (4:3)</PresentationFormat>
  <Paragraphs>220</Paragraphs>
  <Slides>28</Slides>
  <Notes>1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1_FinalPowerpoint</vt:lpstr>
      <vt:lpstr>Droogte in Spanje</vt:lpstr>
      <vt:lpstr>Introductie</vt:lpstr>
      <vt:lpstr>Inhoud </vt:lpstr>
      <vt:lpstr>Idee</vt:lpstr>
      <vt:lpstr>Leerdoelen en curriculum</vt:lpstr>
      <vt:lpstr>Welke informatie kregen leerlingen?</vt:lpstr>
      <vt:lpstr>PowerPoint-presentatie</vt:lpstr>
      <vt:lpstr>PowerPoint-presentatie</vt:lpstr>
      <vt:lpstr>PowerPoint-presentatie</vt:lpstr>
      <vt:lpstr>Beoordeling</vt:lpstr>
      <vt:lpstr>Hoe ontstonden de onderwerpen:</vt:lpstr>
      <vt:lpstr>Droogte in Spanje</vt:lpstr>
      <vt:lpstr>Uitvoering: Groepsamenstelling  kwaliteitenkaart</vt:lpstr>
      <vt:lpstr>Droogte in Spanje</vt:lpstr>
      <vt:lpstr>Gekozen onderwerpen</vt:lpstr>
      <vt:lpstr>Beoordeling fase 1</vt:lpstr>
      <vt:lpstr>Uitvoering: Gebruikte materialen</vt:lpstr>
      <vt:lpstr>Beoordeling fase 2: oplevering</vt:lpstr>
      <vt:lpstr>Voorbeelden</vt:lpstr>
      <vt:lpstr>Terugblik</vt:lpstr>
      <vt:lpstr>Zelf doen</vt:lpstr>
      <vt:lpstr>Python programmeren</vt:lpstr>
      <vt:lpstr>Draden aansluiten</vt:lpstr>
      <vt:lpstr>Stap 2: pomp aansturen</vt:lpstr>
      <vt:lpstr>Pomp II</vt:lpstr>
      <vt:lpstr>Afstandssensor</vt:lpstr>
      <vt:lpstr>Eindopdracht</vt:lpstr>
      <vt:lpstr>Verdere informatie</vt:lpstr>
    </vt:vector>
  </TitlesOfParts>
  <Company>Martinuscollege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Vuilnisproject</dc:title>
  <dc:creator>Cathy Baars</dc:creator>
  <cp:lastModifiedBy>Baars, C.J. (Cathy)</cp:lastModifiedBy>
  <cp:revision>26</cp:revision>
  <dcterms:created xsi:type="dcterms:W3CDTF">2021-02-26T08:47:37Z</dcterms:created>
  <dcterms:modified xsi:type="dcterms:W3CDTF">2023-12-16T12:08:08Z</dcterms:modified>
</cp:coreProperties>
</file>